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3" r:id="rId1"/>
  </p:sldMasterIdLst>
  <p:sldIdLst>
    <p:sldId id="264" r:id="rId2"/>
    <p:sldId id="257" r:id="rId3"/>
    <p:sldId id="260" r:id="rId4"/>
    <p:sldId id="258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8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6662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0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32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6" y="240792"/>
            <a:ext cx="9515856" cy="926592"/>
          </a:xfrm>
        </p:spPr>
        <p:txBody>
          <a:bodyPr>
            <a:normAutofit/>
          </a:bodyPr>
          <a:lstStyle>
            <a:lvl1pPr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616" y="1668463"/>
            <a:ext cx="8595360" cy="4351337"/>
          </a:xfrm>
        </p:spPr>
        <p:txBody>
          <a:bodyPr/>
          <a:lstStyle>
            <a:lvl1pPr marL="182880" indent="-182880">
              <a:buFont typeface="Wingdings" panose="05000000000000000000" pitchFamily="2" charset="2"/>
              <a:buChar char="§"/>
              <a:defRPr sz="32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-182880">
              <a:buFont typeface="Wingdings" panose="05000000000000000000" pitchFamily="2" charset="2"/>
              <a:buChar char="§"/>
              <a:defRPr sz="28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 marL="731520" indent="-182880">
              <a:buFont typeface="Wingdings" panose="05000000000000000000" pitchFamily="2" charset="2"/>
              <a:buChar char="§"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 marL="1005840" indent="-182880">
              <a:buFont typeface="Wingdings" panose="05000000000000000000" pitchFamily="2" charset="2"/>
              <a:buChar char="§"/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 marL="1280160" indent="-182880">
              <a:buFont typeface="Wingdings" panose="05000000000000000000" pitchFamily="2" charset="2"/>
              <a:buChar char="§"/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F83208-5375-4381-86F2-10CCB6B735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52352" y="5230259"/>
            <a:ext cx="1841152" cy="126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7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7E872-4CAB-4883-8635-E21696B384F4}" type="datetime1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929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5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77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7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3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992A-0632-4D61-BD98-52667C44B734}" type="datetime1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2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103277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Publishing a Case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61872" y="2706131"/>
            <a:ext cx="10291696" cy="274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Norman W.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Kettner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, DC, DACBR,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DCBCN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, FICC</a:t>
            </a:r>
          </a:p>
          <a:p>
            <a:pPr algn="ctr"/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Dean of Research</a:t>
            </a:r>
          </a:p>
          <a:p>
            <a:pPr marL="0" indent="0" algn="ctr">
              <a:buNone/>
            </a:pP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Professor Emeritus, Department of Radiology</a:t>
            </a:r>
          </a:p>
          <a:p>
            <a:pPr marL="0" indent="0" algn="ctr">
              <a:buNone/>
            </a:pP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Logan University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6A6FD7-2C12-48BD-8814-9CF8A24CD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94" y="5066271"/>
            <a:ext cx="1841152" cy="126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6" y="240792"/>
            <a:ext cx="10358752" cy="926592"/>
          </a:xfrm>
        </p:spPr>
        <p:txBody>
          <a:bodyPr>
            <a:normAutofit fontScale="90000"/>
          </a:bodyPr>
          <a:lstStyle/>
          <a:p>
            <a:r>
              <a:rPr lang="en-US" dirty="0"/>
              <a:t>Writing the Case Report (next workshop)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Execute search on the topic, open a case report file and enter all full text pdfs (2-15)</a:t>
            </a:r>
          </a:p>
          <a:p>
            <a:pPr lvl="1"/>
            <a:r>
              <a:rPr lang="en-US" dirty="0"/>
              <a:t>Summarize the key points in a Word document, enter author’s name in parentheses in the case report</a:t>
            </a:r>
          </a:p>
          <a:p>
            <a:pPr lvl="1"/>
            <a:r>
              <a:rPr lang="en-US" dirty="0"/>
              <a:t>Write the Introduction (3 paragraphs)</a:t>
            </a:r>
          </a:p>
          <a:p>
            <a:pPr lvl="1"/>
            <a:r>
              <a:rPr lang="en-US" dirty="0"/>
              <a:t>Write the Discussion and Conclusion</a:t>
            </a:r>
          </a:p>
          <a:p>
            <a:pPr lvl="1"/>
            <a:r>
              <a:rPr lang="en-US" dirty="0"/>
              <a:t>Write the Abstract in structured format</a:t>
            </a:r>
          </a:p>
          <a:p>
            <a:pPr lvl="1"/>
            <a:r>
              <a:rPr lang="en-US" dirty="0"/>
              <a:t>Write the title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47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5" y="240792"/>
            <a:ext cx="10321681" cy="926592"/>
          </a:xfrm>
        </p:spPr>
        <p:txBody>
          <a:bodyPr>
            <a:normAutofit fontScale="90000"/>
          </a:bodyPr>
          <a:lstStyle/>
          <a:p>
            <a:r>
              <a:rPr lang="en-US" dirty="0"/>
              <a:t>Writing the case report (final workshop)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 review by colleagues of submitted case report using Appendix A</a:t>
            </a:r>
          </a:p>
          <a:p>
            <a:r>
              <a:rPr lang="en-US" dirty="0"/>
              <a:t>Revisions of case report</a:t>
            </a:r>
          </a:p>
          <a:p>
            <a:r>
              <a:rPr lang="en-US" dirty="0"/>
              <a:t>Submission to a journal </a:t>
            </a:r>
          </a:p>
        </p:txBody>
      </p:sp>
    </p:spTree>
    <p:extLst>
      <p:ext uri="{BB962C8B-B14F-4D97-AF65-F5344CB8AC3E}">
        <p14:creationId xmlns:p14="http://schemas.microsoft.com/office/powerpoint/2010/main" val="321446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publish a case report?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616" y="1668463"/>
            <a:ext cx="8517595" cy="510304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Obligation to contribute to growth of knowledge for clinicians and scientists in health care, ultimately changing practices and benefiting patient outcomes</a:t>
            </a:r>
          </a:p>
          <a:p>
            <a:r>
              <a:rPr lang="en-US" dirty="0"/>
              <a:t>Focus attention on a new clinical diagnosis or treatment</a:t>
            </a:r>
          </a:p>
          <a:p>
            <a:r>
              <a:rPr lang="en-US" dirty="0"/>
              <a:t>Case reports serve as the fuel for the advance of the evidence engine</a:t>
            </a:r>
          </a:p>
          <a:p>
            <a:r>
              <a:rPr lang="en-US" dirty="0"/>
              <a:t>Case reports are a foundation approach for learning scientific writing skills</a:t>
            </a:r>
          </a:p>
          <a:p>
            <a:r>
              <a:rPr lang="en-US" dirty="0"/>
              <a:t>Your CV is augmented by scholarship which enhances your marketability</a:t>
            </a:r>
          </a:p>
          <a:p>
            <a:r>
              <a:rPr lang="en-US" dirty="0"/>
              <a:t>Case reports can also be submitted as posters to national meetings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4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5" y="240792"/>
            <a:ext cx="10482319" cy="1266732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Developing expertise in searching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search engines like NLM’s PubMed or Scopus</a:t>
            </a:r>
          </a:p>
          <a:p>
            <a:r>
              <a:rPr lang="en-US" dirty="0"/>
              <a:t>Performing a topical search in PubMed</a:t>
            </a:r>
          </a:p>
          <a:p>
            <a:r>
              <a:rPr lang="en-US" dirty="0"/>
              <a:t>Performing an author search in PubMed</a:t>
            </a:r>
          </a:p>
          <a:p>
            <a:r>
              <a:rPr lang="en-US" dirty="0"/>
              <a:t>Performing a single citation search</a:t>
            </a:r>
          </a:p>
          <a:p>
            <a:r>
              <a:rPr lang="en-US" dirty="0"/>
              <a:t>Performing a case report search directed by topic keywords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5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6" y="240792"/>
            <a:ext cx="10259898" cy="1328516"/>
          </a:xfrm>
        </p:spPr>
        <p:txBody>
          <a:bodyPr>
            <a:normAutofit fontScale="90000"/>
          </a:bodyPr>
          <a:lstStyle/>
          <a:p>
            <a:r>
              <a:rPr lang="en-US" dirty="0"/>
              <a:t>Does this case have reportable findings?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r>
              <a:rPr lang="en-US" dirty="0"/>
              <a:t>Define the elements of the case that provide its strengths for publication.</a:t>
            </a:r>
          </a:p>
          <a:p>
            <a:r>
              <a:rPr lang="en-US" dirty="0"/>
              <a:t>Confusing diagnosis? </a:t>
            </a:r>
          </a:p>
          <a:p>
            <a:r>
              <a:rPr lang="en-US" dirty="0"/>
              <a:t>Emerging new clinical diagnosis? </a:t>
            </a:r>
          </a:p>
          <a:p>
            <a:r>
              <a:rPr lang="en-US" dirty="0"/>
              <a:t>Novel and effective treatment?</a:t>
            </a:r>
          </a:p>
          <a:p>
            <a:r>
              <a:rPr lang="en-US" dirty="0"/>
              <a:t>Reporting a new pathophysiological pathway? </a:t>
            </a:r>
          </a:p>
          <a:p>
            <a:r>
              <a:rPr lang="en-US" dirty="0"/>
              <a:t>Unusual adverse responses to a treatment?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4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dirty="0"/>
            </a:br>
            <a:br>
              <a:rPr lang="en-US" sz="4000" dirty="0"/>
            </a:br>
            <a:r>
              <a:rPr lang="en-US" dirty="0"/>
              <a:t>Case Report Components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37615" y="1668463"/>
            <a:ext cx="10408179" cy="435133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Introduction</a:t>
            </a:r>
          </a:p>
          <a:p>
            <a:r>
              <a:rPr lang="en-US" dirty="0"/>
              <a:t>Case Report</a:t>
            </a:r>
          </a:p>
          <a:p>
            <a:pPr lvl="1"/>
            <a:r>
              <a:rPr lang="en-US" dirty="0"/>
              <a:t>History/review of systems/family/social/PM/physical exam vitals/complete systems/imaging/labs/biopsy/treatment/ outcomes/prognosis</a:t>
            </a:r>
          </a:p>
          <a:p>
            <a:r>
              <a:rPr lang="en-US" dirty="0"/>
              <a:t>Discussion</a:t>
            </a:r>
          </a:p>
          <a:p>
            <a:r>
              <a:rPr lang="en-US" dirty="0"/>
              <a:t>Conclusion</a:t>
            </a:r>
          </a:p>
          <a:p>
            <a:r>
              <a:rPr lang="en-US" dirty="0"/>
              <a:t>References</a:t>
            </a:r>
          </a:p>
          <a:p>
            <a:r>
              <a:rPr lang="en-US" dirty="0"/>
              <a:t>Tables/Figures/Images with Captions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05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Case Report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 a patient case </a:t>
            </a:r>
          </a:p>
          <a:p>
            <a:r>
              <a:rPr lang="en-US" dirty="0"/>
              <a:t>Decide the target journal</a:t>
            </a:r>
          </a:p>
          <a:p>
            <a:r>
              <a:rPr lang="en-US" dirty="0"/>
              <a:t>Read author instructions for that journal</a:t>
            </a:r>
          </a:p>
          <a:p>
            <a:r>
              <a:rPr lang="en-US" dirty="0"/>
              <a:t>Estimate the probability of acceptance</a:t>
            </a:r>
          </a:p>
          <a:p>
            <a:r>
              <a:rPr lang="en-US" dirty="0"/>
              <a:t>Review examples of published cases</a:t>
            </a:r>
          </a:p>
        </p:txBody>
      </p:sp>
    </p:spTree>
    <p:extLst>
      <p:ext uri="{BB962C8B-B14F-4D97-AF65-F5344CB8AC3E}">
        <p14:creationId xmlns:p14="http://schemas.microsoft.com/office/powerpoint/2010/main" val="211700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case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highlights from selected papers</a:t>
            </a:r>
          </a:p>
          <a:p>
            <a:pPr lvl="1"/>
            <a:r>
              <a:rPr lang="en-US" dirty="0"/>
              <a:t>Write a first draft connecting the highlights</a:t>
            </a:r>
          </a:p>
          <a:p>
            <a:pPr lvl="2"/>
            <a:r>
              <a:rPr lang="en-US" dirty="0"/>
              <a:t>Title (theme description)             step: #7</a:t>
            </a:r>
          </a:p>
          <a:p>
            <a:pPr lvl="2"/>
            <a:r>
              <a:rPr lang="en-US" dirty="0"/>
              <a:t>Introduction (case contribution)         #3</a:t>
            </a:r>
          </a:p>
          <a:p>
            <a:pPr lvl="2"/>
            <a:r>
              <a:rPr lang="en-US" dirty="0"/>
              <a:t>Case report (patient findings)             #1</a:t>
            </a:r>
          </a:p>
          <a:p>
            <a:pPr lvl="2"/>
            <a:r>
              <a:rPr lang="en-US" dirty="0"/>
              <a:t>Discussion (why case is unique)          #4</a:t>
            </a:r>
          </a:p>
          <a:p>
            <a:pPr lvl="2"/>
            <a:r>
              <a:rPr lang="en-US" dirty="0"/>
              <a:t>Conclusion (teaching points)              #5</a:t>
            </a:r>
          </a:p>
          <a:p>
            <a:pPr lvl="2"/>
            <a:r>
              <a:rPr lang="en-US" dirty="0"/>
              <a:t>References (relevant)                           #2</a:t>
            </a:r>
          </a:p>
          <a:p>
            <a:pPr lvl="2"/>
            <a:r>
              <a:rPr lang="en-US" dirty="0"/>
              <a:t>Abstract (structured)                             #6</a:t>
            </a:r>
          </a:p>
        </p:txBody>
      </p:sp>
    </p:spTree>
    <p:extLst>
      <p:ext uri="{BB962C8B-B14F-4D97-AF65-F5344CB8AC3E}">
        <p14:creationId xmlns:p14="http://schemas.microsoft.com/office/powerpoint/2010/main" val="51812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case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615" y="1668463"/>
            <a:ext cx="8950081" cy="4351337"/>
          </a:xfrm>
        </p:spPr>
        <p:txBody>
          <a:bodyPr/>
          <a:lstStyle/>
          <a:p>
            <a:r>
              <a:rPr lang="en-US" dirty="0"/>
              <a:t>Learn to use deadlines and comply</a:t>
            </a:r>
          </a:p>
          <a:p>
            <a:r>
              <a:rPr lang="en-US" dirty="0"/>
              <a:t>Devote 3 hours per week to writing (fix time)</a:t>
            </a:r>
          </a:p>
          <a:p>
            <a:r>
              <a:rPr lang="en-US" dirty="0"/>
              <a:t>Drafts are saved as </a:t>
            </a:r>
            <a:r>
              <a:rPr lang="en-US" dirty="0" err="1"/>
              <a:t>v.1</a:t>
            </a:r>
            <a:r>
              <a:rPr lang="en-US" dirty="0"/>
              <a:t> spine tumor/2-23-16</a:t>
            </a:r>
          </a:p>
          <a:p>
            <a:r>
              <a:rPr lang="en-US" dirty="0"/>
              <a:t>Most case reports require 4-6 versions</a:t>
            </a:r>
          </a:p>
          <a:p>
            <a:r>
              <a:rPr lang="en-US" dirty="0"/>
              <a:t>Revisions are done in track changes for co-author review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1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615" y="240792"/>
            <a:ext cx="10321681" cy="926592"/>
          </a:xfrm>
        </p:spPr>
        <p:txBody>
          <a:bodyPr>
            <a:normAutofit fontScale="90000"/>
          </a:bodyPr>
          <a:lstStyle/>
          <a:p>
            <a:r>
              <a:rPr lang="en-US" dirty="0"/>
              <a:t>Writing the Case Report (next workshop)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Study appendix A of Green and Johnson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Study Kaeser et al. and grade the case report using appendix 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a patient case and write up the report of findings section </a:t>
            </a:r>
          </a:p>
        </p:txBody>
      </p:sp>
    </p:spTree>
    <p:extLst>
      <p:ext uri="{BB962C8B-B14F-4D97-AF65-F5344CB8AC3E}">
        <p14:creationId xmlns:p14="http://schemas.microsoft.com/office/powerpoint/2010/main" val="305687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i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350</TotalTime>
  <Words>522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Cambria</vt:lpstr>
      <vt:lpstr>Century Schoolbook</vt:lpstr>
      <vt:lpstr>Wingdings</vt:lpstr>
      <vt:lpstr>Wingdings 2</vt:lpstr>
      <vt:lpstr>View</vt:lpstr>
      <vt:lpstr>Publishing a Case Report</vt:lpstr>
      <vt:lpstr>Why publish a case report?</vt:lpstr>
      <vt:lpstr>Developing expertise in searching the literature</vt:lpstr>
      <vt:lpstr>Does this case have reportable findings?</vt:lpstr>
      <vt:lpstr>  Case Report Components</vt:lpstr>
      <vt:lpstr>Writing the Case Report </vt:lpstr>
      <vt:lpstr>Writing the case report</vt:lpstr>
      <vt:lpstr>Writing the case report</vt:lpstr>
      <vt:lpstr>Writing the Case Report (next workshop)</vt:lpstr>
      <vt:lpstr>Writing the Case Report (next workshop)</vt:lpstr>
      <vt:lpstr>Writing the case report (final workshop)</vt:lpstr>
    </vt:vector>
  </TitlesOfParts>
  <Company>Logan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Publishing a Case Report</dc:title>
  <dc:creator>Norman.Kettner</dc:creator>
  <cp:lastModifiedBy>Erica.Collier</cp:lastModifiedBy>
  <cp:revision>55</cp:revision>
  <dcterms:created xsi:type="dcterms:W3CDTF">2016-06-12T17:01:54Z</dcterms:created>
  <dcterms:modified xsi:type="dcterms:W3CDTF">2022-01-06T19:19:15Z</dcterms:modified>
</cp:coreProperties>
</file>